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</p:sldIdLst>
  <p:sldSz cy="5143500" cx="9144000"/>
  <p:notesSz cx="6858000" cy="9144000"/>
  <p:embeddedFontLst>
    <p:embeddedFont>
      <p:font typeface="Playfair Display"/>
      <p:regular r:id="rId88"/>
      <p:bold r:id="rId89"/>
      <p:italic r:id="rId90"/>
      <p:boldItalic r:id="rId91"/>
    </p:embeddedFont>
    <p:embeddedFont>
      <p:font typeface="Lato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font" Target="fonts/PlayfairDisplay-regular.fntdata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PlayfairDisplay-bold.fntdata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Lato-boldItalic.fntdata"/><Relationship Id="rId50" Type="http://schemas.openxmlformats.org/officeDocument/2006/relationships/slide" Target="slides/slide46.xml"/><Relationship Id="rId94" Type="http://schemas.openxmlformats.org/officeDocument/2006/relationships/font" Target="fonts/Lato-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PlayfairDisplay-boldItalic.fntdata"/><Relationship Id="rId90" Type="http://schemas.openxmlformats.org/officeDocument/2006/relationships/font" Target="fonts/PlayfairDisplay-italic.fntdata"/><Relationship Id="rId93" Type="http://schemas.openxmlformats.org/officeDocument/2006/relationships/font" Target="fonts/Lato-bold.fntdata"/><Relationship Id="rId92" Type="http://schemas.openxmlformats.org/officeDocument/2006/relationships/font" Target="fonts/Lato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Shape 3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Shape 4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Shape 5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s.vikidia.org/w/index.php?title=Quimo&amp;action=edit&amp;redlink=1" TargetMode="External"/><Relationship Id="rId4" Type="http://schemas.openxmlformats.org/officeDocument/2006/relationships/hyperlink" Target="https://es.vikidia.org/wiki/Sistema_digestivo" TargetMode="External"/><Relationship Id="rId5" Type="http://schemas.openxmlformats.org/officeDocument/2006/relationships/hyperlink" Target="https://es.vikidia.org/wiki/Excremento" TargetMode="External"/><Relationship Id="rId6" Type="http://schemas.openxmlformats.org/officeDocument/2006/relationships/hyperlink" Target="https://es.vikidia.org/w/index.php?title=Ano&amp;action=edit&amp;redlink=1" TargetMode="External"/><Relationship Id="rId7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png"/><Relationship Id="rId4" Type="http://schemas.openxmlformats.org/officeDocument/2006/relationships/image" Target="../media/image6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3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INTESTINO GRUESO</a:t>
            </a:r>
          </a:p>
        </p:txBody>
      </p:sp>
      <p:sp>
        <p:nvSpPr>
          <p:cNvPr id="60" name="Shape 60"/>
          <p:cNvSpPr txBox="1"/>
          <p:nvPr/>
        </p:nvSpPr>
        <p:spPr>
          <a:xfrm>
            <a:off x="5514425" y="3672125"/>
            <a:ext cx="3449700" cy="1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/>
              <a:t>Integrantes del equipo.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s"/>
              <a:t>BADILLO JIMÉNEZ CÉSAR OCTAVIO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s"/>
              <a:t>GAYTAN VILLEDA ANDREA LIZBETH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s"/>
              <a:t>VILLAGRAN GARFIAS GUILLERMO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s"/>
              <a:t>LÓPEZ VARGAS SOFÍA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/>
        </p:nvSpPr>
        <p:spPr>
          <a:xfrm>
            <a:off x="370925" y="148350"/>
            <a:ext cx="8593200" cy="8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" sz="2400">
                <a:solidFill>
                  <a:srgbClr val="FF9900"/>
                </a:solidFill>
              </a:rPr>
              <a:t>Universidad Nacional Autónoma de México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s" sz="2400">
                <a:solidFill>
                  <a:srgbClr val="FF9900"/>
                </a:solidFill>
              </a:rPr>
              <a:t>Facultad de Estudios Superiores Iztacala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532050"/>
            <a:ext cx="4291200" cy="40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</a:rPr>
              <a:t>Relaciones: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Anterior al Ciego: - Surco Paracólico - Músculos Anchos del Abdomen y Musculo Recto Mayor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Posterior al Ciego: - Tejido Subperitoneal - Musculo Iliaco - Cresta Iliaca - Cara glútea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Irrigado por la arteria </a:t>
            </a:r>
            <a:r>
              <a:rPr lang="es">
                <a:solidFill>
                  <a:srgbClr val="000000"/>
                </a:solidFill>
              </a:rPr>
              <a:t>ileocólica.</a:t>
            </a:r>
          </a:p>
          <a:p>
            <a:pPr indent="-228600" lvl="0" marL="457200">
              <a:spcBef>
                <a:spcPts val="0"/>
              </a:spcBef>
            </a:pPr>
            <a:r>
              <a:rPr lang="es">
                <a:solidFill>
                  <a:srgbClr val="000000"/>
                </a:solidFill>
              </a:rPr>
              <a:t>El drenaje venoso es dado por la vena ileocólica a la vena mesentérica superio</a:t>
            </a:r>
            <a:r>
              <a:rPr lang="es"/>
              <a:t>r. </a:t>
            </a:r>
            <a:r>
              <a:rPr lang="es"/>
              <a:t> 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2900" y="882500"/>
            <a:ext cx="4236301" cy="337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apéndice.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311700" y="1152475"/>
            <a:ext cx="4282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8cms de longitud y sobresale de la pared posterolateral del ciego.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Cilindro sin salida conectado al ciego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origina en la cara posteromedial del ciego, inferior a la unión ileocecal.Contiene masas de tejido linfoide (función linfática)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Situado en la fosa iliaca derecha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móvil, lo que provoca que su posición sea variable.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2" name="Shape 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100" y="863550"/>
            <a:ext cx="41842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body"/>
          </p:nvPr>
        </p:nvSpPr>
        <p:spPr>
          <a:xfrm>
            <a:off x="311700" y="1152475"/>
            <a:ext cx="4266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</a:rPr>
              <a:t>Relaciones: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Medialmente: - Íleon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Lateralmente: - Músculos Oblicuo Externo Mayor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Por abajo: - Musculo Iliaco - Hueso Iliaco - Glúteos - Cabeza del Fémur 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Por Arriba: - Colon Ascendente</a:t>
            </a: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300" y="872688"/>
            <a:ext cx="4260899" cy="339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Drenaje venoso.</a:t>
            </a:r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23015" l="25518" r="38840" t="30042"/>
          <a:stretch/>
        </p:blipFill>
        <p:spPr>
          <a:xfrm>
            <a:off x="1771575" y="900925"/>
            <a:ext cx="5600849" cy="393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 rotWithShape="1">
          <a:blip r:embed="rId3">
            <a:alphaModFix/>
          </a:blip>
          <a:srcRect b="16844" l="11899" r="41141" t="26211"/>
          <a:stretch/>
        </p:blipFill>
        <p:spPr>
          <a:xfrm>
            <a:off x="1160600" y="366950"/>
            <a:ext cx="6822801" cy="44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colon ascendente.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311700" y="1152475"/>
            <a:ext cx="4272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Parte de la Fosa Iliaca Derecha y Flanco Derecho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extiende verticalmente hasta el colon transverso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Mide 10 cms de long aproximadamente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relaciona con las asas de intestino delgado, riñón derecho, y segunda porción del duodeno, además de las estructuras musculares de la pared posterior 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5820" l="7615" r="10852" t="4774"/>
          <a:stretch/>
        </p:blipFill>
        <p:spPr>
          <a:xfrm>
            <a:off x="5302025" y="843600"/>
            <a:ext cx="3115676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532375"/>
            <a:ext cx="4299300" cy="403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Relaciones: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Posterior. - Musculo Cuadrado Lumbar - Musculo Dorsal Ancho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Anterior. - Intestinos Delgados [Íleon] - Omento [Epiplón] Mayor - Pared Abdominal a nivel del Flanco Derecho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Lateral. - Surco Paracólico Derecho - Musculo Transverso del Abdomen - Musculo Oblicuo Interno del Abdomen - Musculo Oblicuo Externo del Abdomen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Medial. - Musculo Psoas Mayor</a:t>
            </a:r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3">
            <a:alphaModFix/>
          </a:blip>
          <a:srcRect b="0" l="22745" r="25922" t="19471"/>
          <a:stretch/>
        </p:blipFill>
        <p:spPr>
          <a:xfrm>
            <a:off x="5512050" y="343975"/>
            <a:ext cx="3480550" cy="409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Shape 157"/>
          <p:cNvPicPr preferRelativeResize="0"/>
          <p:nvPr/>
        </p:nvPicPr>
        <p:blipFill rotWithShape="1">
          <a:blip r:embed="rId3">
            <a:alphaModFix/>
          </a:blip>
          <a:srcRect b="22377" l="10440" r="53806" t="34753"/>
          <a:stretch/>
        </p:blipFill>
        <p:spPr>
          <a:xfrm>
            <a:off x="1416900" y="665250"/>
            <a:ext cx="6383226" cy="40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type="title"/>
          </p:nvPr>
        </p:nvSpPr>
        <p:spPr>
          <a:xfrm>
            <a:off x="311700" y="33402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Drenaje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 rotWithShape="1">
          <a:blip r:embed="rId3">
            <a:alphaModFix/>
          </a:blip>
          <a:srcRect b="19531" l="12375" r="49627" t="38320"/>
          <a:stretch/>
        </p:blipFill>
        <p:spPr>
          <a:xfrm>
            <a:off x="1237087" y="600177"/>
            <a:ext cx="6669837" cy="394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311700" y="18012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colon transverso.</a:t>
            </a:r>
          </a:p>
        </p:txBody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311700" y="806225"/>
            <a:ext cx="5666400" cy="376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extiende desde el colon ascendente al descendente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Mide 50 cms de longitud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</a:rPr>
              <a:t>Relaciones :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Delante: pared abdominal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Detrás: de der a izq: 2da P. del duodeno, cabeza del páncreas, cara anterior del riñón izquierdo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Arriba: cara inferior del hígado y curvatura mayor del estómago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Abajo: asas intestinales </a:t>
            </a:r>
          </a:p>
          <a:p>
            <a:pPr indent="-228600" lvl="0" marL="45720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Forma los ángulos hepático y esplénico con el colon ascendente y descendente respectivamente. 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3">
            <a:alphaModFix/>
          </a:blip>
          <a:srcRect b="5662" l="8415" r="11204" t="4603"/>
          <a:stretch/>
        </p:blipFill>
        <p:spPr>
          <a:xfrm>
            <a:off x="5978100" y="989576"/>
            <a:ext cx="3041576" cy="33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" type="body"/>
          </p:nvPr>
        </p:nvSpPr>
        <p:spPr>
          <a:xfrm>
            <a:off x="311700" y="373325"/>
            <a:ext cx="4863600" cy="443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extiende desde la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unión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ileocecal hasta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 ano teniendo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1.5m de longitud.</a:t>
            </a:r>
          </a:p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ciego.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apéndice.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colon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ascendente.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colon transverso.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colon descendente.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sigma.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recto.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Canal anal.</a:t>
            </a:r>
          </a:p>
        </p:txBody>
      </p:sp>
      <p:pic>
        <p:nvPicPr>
          <p:cNvPr id="67" name="Shape 67"/>
          <p:cNvPicPr preferRelativeResize="0"/>
          <p:nvPr/>
        </p:nvPicPr>
        <p:blipFill rotWithShape="1">
          <a:blip r:embed="rId3">
            <a:alphaModFix/>
          </a:blip>
          <a:srcRect b="21251" l="37832" r="41483" t="31143"/>
          <a:stretch/>
        </p:blipFill>
        <p:spPr>
          <a:xfrm>
            <a:off x="5099433" y="373323"/>
            <a:ext cx="3616191" cy="443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9942" l="7469" r="60689" t="34973"/>
          <a:stretch/>
        </p:blipFill>
        <p:spPr>
          <a:xfrm>
            <a:off x="311700" y="630662"/>
            <a:ext cx="4210801" cy="388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Drenaje</a:t>
            </a:r>
          </a:p>
        </p:txBody>
      </p:sp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 b="21697" l="17949" r="53835" t="36957"/>
          <a:stretch/>
        </p:blipFill>
        <p:spPr>
          <a:xfrm>
            <a:off x="4578425" y="1017453"/>
            <a:ext cx="4344474" cy="339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11700" y="20830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colon descendente.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11700" y="754050"/>
            <a:ext cx="5074800" cy="3635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Flanco Izquierdo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extiende desde el ángulo esplénico del colon hasta la altura de la cresta iliaca donde se continua con el colon ileopelvico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Es de dirección casi vertical y mide aproximadamente 12 cms 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</a:rPr>
              <a:t>Relaciones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Detrás: borde externo del riñón izquierdo y el cuadrado de los lomos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Delante: asas intestinales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Externo: pared abdominal 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Interno: asas intestinales </a:t>
            </a:r>
          </a:p>
        </p:txBody>
      </p:sp>
      <p:pic>
        <p:nvPicPr>
          <p:cNvPr id="184" name="Shape 184"/>
          <p:cNvPicPr preferRelativeResize="0"/>
          <p:nvPr/>
        </p:nvPicPr>
        <p:blipFill rotWithShape="1">
          <a:blip r:embed="rId3">
            <a:alphaModFix/>
          </a:blip>
          <a:srcRect b="4689" l="7821" r="11121" t="4771"/>
          <a:stretch/>
        </p:blipFill>
        <p:spPr>
          <a:xfrm>
            <a:off x="5610975" y="1061586"/>
            <a:ext cx="3221325" cy="3598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Drenaje</a:t>
            </a:r>
          </a:p>
        </p:txBody>
      </p:sp>
      <p:pic>
        <p:nvPicPr>
          <p:cNvPr id="190" name="Shape 190"/>
          <p:cNvPicPr preferRelativeResize="0"/>
          <p:nvPr/>
        </p:nvPicPr>
        <p:blipFill rotWithShape="1">
          <a:blip r:embed="rId3">
            <a:alphaModFix/>
          </a:blip>
          <a:srcRect b="15519" l="17864" r="53349" t="36042"/>
          <a:stretch/>
        </p:blipFill>
        <p:spPr>
          <a:xfrm>
            <a:off x="2274625" y="596925"/>
            <a:ext cx="4594749" cy="412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31190" l="13811" r="40785" t="26436"/>
          <a:stretch/>
        </p:blipFill>
        <p:spPr>
          <a:xfrm>
            <a:off x="1089487" y="839650"/>
            <a:ext cx="6965026" cy="34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11700" y="9847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sigma.</a:t>
            </a:r>
          </a:p>
        </p:txBody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311700" y="660500"/>
            <a:ext cx="8520600" cy="412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Fosa Iliaca Izquierda e Hipogastrio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extiende desde el colon descendente al recto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divide en colon ilíaco y pélvico </a:t>
            </a:r>
          </a:p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C</a:t>
            </a:r>
            <a:r>
              <a:rPr lang="es" sz="1400">
                <a:solidFill>
                  <a:srgbClr val="000000"/>
                </a:solidFill>
              </a:rPr>
              <a:t>olon iliaco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Mide 15 cms de long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Describe un curva de concavidad interna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Ubicación FII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Relaciones: delante: pared abdominal, detrás: psoas iliaco y fascia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s" sz="1400">
                <a:solidFill>
                  <a:srgbClr val="000000"/>
                </a:solidFill>
              </a:rPr>
              <a:t>Colon pélvico</a:t>
            </a:r>
          </a:p>
          <a:p>
            <a:pPr indent="-317500" lvl="0" marL="457200" rtl="0" algn="just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Mide 45 cms </a:t>
            </a:r>
          </a:p>
          <a:p>
            <a:pPr indent="-317500" lvl="0" marL="457200" rtl="0" algn="just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Se extiende del borde izq al der del estrecho superior, en un recorrido transversal, luego se inclina hacia abajo, atrás y adentro hasta la 3era sacra, donde se continúa con el recto</a:t>
            </a: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3">
            <a:alphaModFix/>
          </a:blip>
          <a:srcRect b="5675" l="8544" r="11371" t="4380"/>
          <a:stretch/>
        </p:blipFill>
        <p:spPr>
          <a:xfrm>
            <a:off x="6030000" y="1045588"/>
            <a:ext cx="2717825" cy="30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450475"/>
            <a:ext cx="4242000" cy="4118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Relaciones: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Posterior. - Mesocolon Sigmoideo - Vasos Iliacos - Vasos Testiculares u Ováricos - Uréter Izquierdo - Musculo Psoas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Anterior. - Omento [Epiplón] Mayor - Pared Abdominal de la Fosa Iliaca Izquierda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Superior. - Mesocolon Sigmoideo - Intestinos Delgados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Inferior. - Vasos Iliacos - Uréter Izquierdo</a:t>
            </a:r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3">
            <a:alphaModFix/>
          </a:blip>
          <a:srcRect b="30152" l="7531" r="56156" t="37519"/>
          <a:stretch/>
        </p:blipFill>
        <p:spPr>
          <a:xfrm>
            <a:off x="4865025" y="1146548"/>
            <a:ext cx="4078775" cy="272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Drenaje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9512" l="15922" r="52893" t="34758"/>
          <a:stretch/>
        </p:blipFill>
        <p:spPr>
          <a:xfrm>
            <a:off x="2245962" y="434450"/>
            <a:ext cx="4652074" cy="443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El recto.</a:t>
            </a:r>
          </a:p>
        </p:txBody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311700" y="1017450"/>
            <a:ext cx="8520600" cy="4035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Se extiende desde la 3era sacra para terminar en el ano</a:t>
            </a:r>
          </a:p>
          <a:p>
            <a:pPr indent="-3175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Hipogastrio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Situado delante del sacro y cóccix, detrás de la vejiga y de la próstata en el hombre, del útero y la vagina en la mujer.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Se divide en pélvico y perineal o anal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Mide aproximadamente 15cms  12 cms el pélvico; 3 cms el anal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Presenta una dilatación en la porción pélvica llamada ampolla, luego se estrecha hacia su parte anal </a:t>
            </a:r>
          </a:p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Configuración externa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Presenta surcos en número variable, que limitan abolladuras </a:t>
            </a:r>
          </a:p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>
                <a:solidFill>
                  <a:srgbClr val="000000"/>
                </a:solidFill>
              </a:rPr>
              <a:t>Configuración interna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En la región ampollar presenta pliegues transversales </a:t>
            </a: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ct val="100000"/>
            </a:pPr>
            <a:r>
              <a:rPr lang="es" sz="1400">
                <a:solidFill>
                  <a:srgbClr val="000000"/>
                </a:solidFill>
              </a:rPr>
              <a:t>En su porción anal presenta columnas y válvulas de Morgagni </a:t>
            </a:r>
          </a:p>
        </p:txBody>
      </p:sp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b="13071" l="18401" r="12808" t="7614"/>
          <a:stretch/>
        </p:blipFill>
        <p:spPr>
          <a:xfrm>
            <a:off x="6705950" y="2696875"/>
            <a:ext cx="1796250" cy="20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745325"/>
            <a:ext cx="4233900" cy="382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00000"/>
                </a:solidFill>
              </a:rPr>
              <a:t>Relaciones: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Anterior. - Próstata [En el caso de los hombres] - Matriz [En el saco de las mujeres] - Vejiga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Posterior. - Vertebras Sacras - Músculos Glúteos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Por Abajo. - Musculo Elevador del Ano - Esfínter Anal 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Por Arriba. - Colon Sigmoides</a:t>
            </a:r>
          </a:p>
        </p:txBody>
      </p:sp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12816"/>
          <a:stretch/>
        </p:blipFill>
        <p:spPr>
          <a:xfrm>
            <a:off x="4545600" y="1128900"/>
            <a:ext cx="4413226" cy="28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Drenaje</a:t>
            </a: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16371" l="6900" r="39526" t="35618"/>
          <a:stretch/>
        </p:blipFill>
        <p:spPr>
          <a:xfrm>
            <a:off x="833638" y="1017450"/>
            <a:ext cx="7476726" cy="357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Características</a:t>
            </a:r>
            <a:r>
              <a:rPr lang="es"/>
              <a:t> 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1700" y="1152475"/>
            <a:ext cx="4272300" cy="381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tenias (o bandas) del colon.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Tres gruesas bandas de fibras musculares longitudinales.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haustros 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Formaciones saculares del colon situadas entre las tenías.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apéndices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omentales </a:t>
            </a:r>
          </a:p>
          <a:p>
            <a:pPr lv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Pequeños apéndices (proyecciones) grasos del colon.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Font typeface="Arial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calibre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DIámetro interno, mucho mayor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75" y="1031838"/>
            <a:ext cx="4479750" cy="307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 rotWithShape="1">
          <a:blip r:embed="rId3">
            <a:alphaModFix/>
          </a:blip>
          <a:srcRect b="29398" l="12732" r="44133" t="25984"/>
          <a:stretch/>
        </p:blipFill>
        <p:spPr>
          <a:xfrm>
            <a:off x="1416950" y="832538"/>
            <a:ext cx="6310111" cy="347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Canal anal.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311700" y="1152475"/>
            <a:ext cx="4251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Mide unos 4cms de longitud </a:t>
            </a:r>
            <a:r>
              <a:rPr lang="es">
                <a:solidFill>
                  <a:srgbClr val="000000"/>
                </a:solidFill>
              </a:rPr>
              <a:t> y se abre al exterior del cuerpo en el ano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Comienza en el </a:t>
            </a:r>
            <a:r>
              <a:rPr lang="es">
                <a:solidFill>
                  <a:srgbClr val="000000"/>
                </a:solidFill>
              </a:rPr>
              <a:t>ángulo</a:t>
            </a:r>
            <a:r>
              <a:rPr lang="es">
                <a:solidFill>
                  <a:srgbClr val="000000"/>
                </a:solidFill>
              </a:rPr>
              <a:t> anorrectal y </a:t>
            </a:r>
            <a:r>
              <a:rPr lang="es">
                <a:solidFill>
                  <a:srgbClr val="000000"/>
                </a:solidFill>
              </a:rPr>
              <a:t>está</a:t>
            </a:r>
            <a:r>
              <a:rPr lang="es">
                <a:solidFill>
                  <a:srgbClr val="000000"/>
                </a:solidFill>
              </a:rPr>
              <a:t> rodeado por los </a:t>
            </a:r>
            <a:r>
              <a:rPr lang="es">
                <a:solidFill>
                  <a:srgbClr val="000000"/>
                </a:solidFill>
              </a:rPr>
              <a:t>músculos</a:t>
            </a:r>
            <a:r>
              <a:rPr lang="es">
                <a:solidFill>
                  <a:srgbClr val="000000"/>
                </a:solidFill>
              </a:rPr>
              <a:t> elevadores del ano.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Tiene un </a:t>
            </a:r>
            <a:r>
              <a:rPr lang="es">
                <a:solidFill>
                  <a:srgbClr val="000000"/>
                </a:solidFill>
              </a:rPr>
              <a:t>esfínter</a:t>
            </a:r>
            <a:r>
              <a:rPr lang="es">
                <a:solidFill>
                  <a:srgbClr val="000000"/>
                </a:solidFill>
              </a:rPr>
              <a:t> interno y uno externo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6501" l="7928" r="6447" t="7609"/>
          <a:stretch/>
        </p:blipFill>
        <p:spPr>
          <a:xfrm>
            <a:off x="4921800" y="700800"/>
            <a:ext cx="3730324" cy="3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 b="16838" l="12258" r="43292" t="33388"/>
          <a:stretch/>
        </p:blipFill>
        <p:spPr>
          <a:xfrm>
            <a:off x="962200" y="417512"/>
            <a:ext cx="7219600" cy="43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/>
          <p:cNvPicPr preferRelativeResize="0"/>
          <p:nvPr/>
        </p:nvPicPr>
        <p:blipFill rotWithShape="1">
          <a:blip r:embed="rId3">
            <a:alphaModFix/>
          </a:blip>
          <a:srcRect b="2436" l="24262" r="21820" t="22114"/>
          <a:stretch/>
        </p:blipFill>
        <p:spPr>
          <a:xfrm>
            <a:off x="1294677" y="127450"/>
            <a:ext cx="6554635" cy="48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 txBox="1"/>
          <p:nvPr>
            <p:ph type="title"/>
          </p:nvPr>
        </p:nvSpPr>
        <p:spPr>
          <a:xfrm>
            <a:off x="311700" y="309475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Irrigacion 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Shape 261"/>
          <p:cNvPicPr preferRelativeResize="0"/>
          <p:nvPr/>
        </p:nvPicPr>
        <p:blipFill rotWithShape="1">
          <a:blip r:embed="rId3">
            <a:alphaModFix/>
          </a:blip>
          <a:srcRect b="7799" l="24262" r="21507" t="16327"/>
          <a:stretch/>
        </p:blipFill>
        <p:spPr>
          <a:xfrm>
            <a:off x="1254925" y="188150"/>
            <a:ext cx="6574999" cy="4902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 txBox="1"/>
          <p:nvPr>
            <p:ph type="title"/>
          </p:nvPr>
        </p:nvSpPr>
        <p:spPr>
          <a:xfrm>
            <a:off x="254375" y="276675"/>
            <a:ext cx="2325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Inervacion </a:t>
            </a:r>
          </a:p>
        </p:txBody>
      </p:sp>
      <p:sp>
        <p:nvSpPr>
          <p:cNvPr id="263" name="Shape 263"/>
          <p:cNvSpPr/>
          <p:nvPr/>
        </p:nvSpPr>
        <p:spPr>
          <a:xfrm>
            <a:off x="3194200" y="311325"/>
            <a:ext cx="2162100" cy="55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-93025" y="1729950"/>
            <a:ext cx="4680000" cy="1683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CARACTERÍSTICAS </a:t>
            </a:r>
            <a:r>
              <a:rPr lang="es" sz="3600"/>
              <a:t>HISTOLÓGICAS</a:t>
            </a:r>
          </a:p>
        </p:txBody>
      </p:sp>
      <p:sp>
        <p:nvSpPr>
          <p:cNvPr id="269" name="Shape 26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Contiene cuatro túnicas: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Mucosa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Submucosa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Muscular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Serosa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4265" l="30266" r="30226" t="3999"/>
          <a:stretch/>
        </p:blipFill>
        <p:spPr>
          <a:xfrm rot="-5400000">
            <a:off x="1993862" y="-2012138"/>
            <a:ext cx="5161776" cy="914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Mucosa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311700" y="1391375"/>
            <a:ext cx="30636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Se encuentra en el epitelio cilíndrico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s" sz="1400"/>
              <a:t>Contiene células </a:t>
            </a:r>
            <a:r>
              <a:rPr lang="es" sz="1400"/>
              <a:t>absortivas</a:t>
            </a:r>
            <a:r>
              <a:rPr lang="es" sz="1400"/>
              <a:t>.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s" sz="1400"/>
              <a:t>Participan en la absorción de H2O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Superficie lisa.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Sin pliegues circulares ni vellosidades.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Contiene Glándulas intestinales.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 rotWithShape="1">
          <a:blip r:embed="rId3">
            <a:alphaModFix/>
          </a:blip>
          <a:srcRect b="4403" l="4187" r="16041" t="13447"/>
          <a:stretch/>
        </p:blipFill>
        <p:spPr>
          <a:xfrm>
            <a:off x="3511425" y="146950"/>
            <a:ext cx="5316600" cy="479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536400" y="2193900"/>
            <a:ext cx="80712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El epitelio mucoso del intestino grueso contiene los mismos tipos de celulares que el intestino delgado excepto las células de Paneth.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Shape 291"/>
          <p:cNvPicPr preferRelativeResize="0"/>
          <p:nvPr/>
        </p:nvPicPr>
        <p:blipFill rotWithShape="1">
          <a:blip r:embed="rId3">
            <a:alphaModFix/>
          </a:blip>
          <a:srcRect b="-2556" l="13888" r="15429" t="6816"/>
          <a:stretch/>
        </p:blipFill>
        <p:spPr>
          <a:xfrm>
            <a:off x="828400" y="152400"/>
            <a:ext cx="77399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Participación en el sistema digestivo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División</a:t>
            </a:r>
            <a:r>
              <a:rPr lang="es"/>
              <a:t> fisiológica del colon.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Colon</a:t>
            </a:r>
          </a:p>
        </p:txBody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311700" y="1214300"/>
            <a:ext cx="7230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Unido a la pared posterior del cuerpo y recubierto  por peritoneo en su parte anterior, </a:t>
            </a:r>
            <a:r>
              <a:rPr lang="es" sz="1400"/>
              <a:t>externa</a:t>
            </a:r>
            <a:r>
              <a:rPr lang="es" sz="1400"/>
              <a:t> e interna.</a:t>
            </a:r>
          </a:p>
          <a:p>
            <a:pPr indent="-317500" lvl="0" marL="457200" rtl="0">
              <a:spcBef>
                <a:spcPts val="0"/>
              </a:spcBef>
              <a:buSzPct val="100000"/>
            </a:pPr>
            <a:r>
              <a:rPr lang="es" sz="1400"/>
              <a:t>Variaciones: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"/>
              <a:t>Surco </a:t>
            </a:r>
            <a:r>
              <a:rPr lang="es"/>
              <a:t>paracólico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s"/>
              <a:t>Escotadura </a:t>
            </a:r>
            <a:r>
              <a:rPr lang="es"/>
              <a:t>paracólica</a:t>
            </a:r>
          </a:p>
          <a:p>
            <a:pPr indent="-228600" lvl="1" marL="914400">
              <a:spcBef>
                <a:spcPts val="0"/>
              </a:spcBef>
            </a:pPr>
            <a:r>
              <a:rPr lang="es"/>
              <a:t>Colon movible con mesenterio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>
            <p:ph idx="1" type="body"/>
          </p:nvPr>
        </p:nvSpPr>
        <p:spPr>
          <a:xfrm>
            <a:off x="311700" y="1152475"/>
            <a:ext cx="32889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Cuando existe un mesocolon, son extremadamente </a:t>
            </a:r>
            <a:r>
              <a:rPr lang="es"/>
              <a:t>móviles</a:t>
            </a:r>
            <a:r>
              <a:rPr lang="es"/>
              <a:t> el ciego y el colon ascendente </a:t>
            </a:r>
            <a:r>
              <a:rPr lang="es"/>
              <a:t>proximal</a:t>
            </a:r>
            <a:r>
              <a:rPr lang="es"/>
              <a:t> (ciego </a:t>
            </a:r>
            <a:r>
              <a:rPr lang="es"/>
              <a:t>móvil</a:t>
            </a:r>
            <a:r>
              <a:rPr lang="es"/>
              <a:t>)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puede dar resultado un vólvulo del ciego y el colon derecho</a:t>
            </a:r>
          </a:p>
        </p:txBody>
      </p:sp>
      <p:pic>
        <p:nvPicPr>
          <p:cNvPr id="308" name="Shape 308"/>
          <p:cNvPicPr preferRelativeResize="0"/>
          <p:nvPr/>
        </p:nvPicPr>
        <p:blipFill rotWithShape="1">
          <a:blip r:embed="rId3">
            <a:alphaModFix/>
          </a:blip>
          <a:srcRect b="8203" l="51601" r="15857" t="18750"/>
          <a:stretch/>
        </p:blipFill>
        <p:spPr>
          <a:xfrm>
            <a:off x="4636576" y="333825"/>
            <a:ext cx="3511426" cy="436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" type="body"/>
          </p:nvPr>
        </p:nvSpPr>
        <p:spPr>
          <a:xfrm>
            <a:off x="311700" y="1152475"/>
            <a:ext cx="4770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La </a:t>
            </a:r>
            <a:r>
              <a:rPr lang="es"/>
              <a:t>disminución</a:t>
            </a:r>
            <a:r>
              <a:rPr lang="es"/>
              <a:t> de la movilidad de colon puede depender de bandas de </a:t>
            </a:r>
            <a:r>
              <a:rPr lang="es"/>
              <a:t>tejido</a:t>
            </a:r>
            <a:r>
              <a:rPr lang="es"/>
              <a:t> conjuntivo anormales que pasan a </a:t>
            </a:r>
            <a:r>
              <a:rPr lang="es"/>
              <a:t>través</a:t>
            </a:r>
            <a:r>
              <a:rPr lang="es"/>
              <a:t> del colon ascendente </a:t>
            </a:r>
            <a:r>
              <a:rPr lang="es"/>
              <a:t>debajo</a:t>
            </a:r>
            <a:r>
              <a:rPr lang="es"/>
              <a:t> del peritoneo (membrana o velo de jackson)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Puede tener o no vascularización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3">
            <a:alphaModFix/>
          </a:blip>
          <a:srcRect b="0" l="50852" r="19172" t="16233"/>
          <a:stretch/>
        </p:blipFill>
        <p:spPr>
          <a:xfrm>
            <a:off x="5551525" y="234775"/>
            <a:ext cx="2758558" cy="43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Colon transverso</a:t>
            </a:r>
          </a:p>
        </p:txBody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Inicia en el punto en que el colon gira </a:t>
            </a:r>
            <a:r>
              <a:rPr lang="es"/>
              <a:t>súbitamente</a:t>
            </a:r>
            <a:r>
              <a:rPr lang="es"/>
              <a:t> a la izquierda (Ángulo hepático).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Termina en otro doblamiento hacia abajo brusco (Ángulo esplénico), relacionado con la superficie anterior del </a:t>
            </a:r>
            <a:r>
              <a:rPr lang="es"/>
              <a:t>riñón</a:t>
            </a:r>
            <a:r>
              <a:rPr lang="es"/>
              <a:t> izquierdo adentro.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Tiene un mesenterio fusionado secundariamente con la pared posterior de la </a:t>
            </a:r>
            <a:r>
              <a:rPr lang="es"/>
              <a:t>transcavidad</a:t>
            </a:r>
            <a:r>
              <a:rPr lang="es"/>
              <a:t> de los epiplones. Apoyado por el ligamento </a:t>
            </a:r>
            <a:r>
              <a:rPr lang="es"/>
              <a:t>frenocólico</a:t>
            </a:r>
            <a:r>
              <a:rPr lang="es"/>
              <a:t>, una parte del mesocolon transverso,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Shape 325"/>
          <p:cNvPicPr preferRelativeResize="0"/>
          <p:nvPr/>
        </p:nvPicPr>
        <p:blipFill rotWithShape="1">
          <a:blip r:embed="rId3">
            <a:alphaModFix/>
          </a:blip>
          <a:srcRect b="2892" l="23510" r="17728" t="14469"/>
          <a:stretch/>
        </p:blipFill>
        <p:spPr>
          <a:xfrm>
            <a:off x="2175750" y="434200"/>
            <a:ext cx="5586349" cy="44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Colon descendente</a:t>
            </a:r>
          </a:p>
        </p:txBody>
      </p:sp>
      <p:sp>
        <p:nvSpPr>
          <p:cNvPr id="331" name="Shape 3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</a:pPr>
            <a:r>
              <a:rPr lang="es"/>
              <a:t>Está</a:t>
            </a:r>
            <a:r>
              <a:rPr lang="es"/>
              <a:t> recubierto en la parte anterior por peritoneo.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Normalmente carece de mesenterio en las áreas externa e interna.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cuando existe un mesenterio rara vez es largo para permitir el vólvulo del colon izquierdo.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A nivel cresta iliaca, se constituye en el colon sigmoide:</a:t>
            </a:r>
          </a:p>
          <a:p>
            <a:pPr indent="-228600" lvl="1" marL="914400">
              <a:spcBef>
                <a:spcPts val="0"/>
              </a:spcBef>
            </a:pPr>
            <a:r>
              <a:rPr lang="es"/>
              <a:t>Iliaca (fija)</a:t>
            </a:r>
          </a:p>
          <a:p>
            <a:pPr indent="-228600" lvl="1" marL="914400">
              <a:spcBef>
                <a:spcPts val="0"/>
              </a:spcBef>
            </a:pPr>
            <a:r>
              <a:rPr lang="es"/>
              <a:t>Pervica (Mesenterio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4520" l="25631" r="25548" t="5793"/>
          <a:stretch/>
        </p:blipFill>
        <p:spPr>
          <a:xfrm>
            <a:off x="2896663" y="318712"/>
            <a:ext cx="3350675" cy="45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Función </a:t>
            </a:r>
            <a:r>
              <a:rPr lang="es"/>
              <a:t>absortiva</a:t>
            </a:r>
            <a:r>
              <a:rPr lang="es"/>
              <a:t>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555600"/>
            <a:ext cx="40653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Células </a:t>
            </a:r>
            <a:r>
              <a:rPr lang="es"/>
              <a:t>absortivas</a:t>
            </a:r>
            <a:r>
              <a:rPr lang="es"/>
              <a:t> </a:t>
            </a:r>
            <a:r>
              <a:rPr lang="es"/>
              <a:t>cilíndricas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391375"/>
            <a:ext cx="31749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>
              <a:spcBef>
                <a:spcPts val="0"/>
              </a:spcBef>
              <a:buSzPct val="100000"/>
            </a:pPr>
            <a:r>
              <a:rPr lang="es" sz="1400"/>
              <a:t>Se </a:t>
            </a:r>
            <a:r>
              <a:rPr lang="es" sz="1400"/>
              <a:t>encargan</a:t>
            </a:r>
            <a:r>
              <a:rPr lang="es" sz="1400"/>
              <a:t> de la </a:t>
            </a:r>
            <a:r>
              <a:rPr lang="es" sz="1400"/>
              <a:t>reabsorción</a:t>
            </a:r>
            <a:r>
              <a:rPr lang="es" sz="1400"/>
              <a:t> del </a:t>
            </a:r>
            <a:r>
              <a:rPr lang="es" sz="1400"/>
              <a:t>agua</a:t>
            </a:r>
            <a:r>
              <a:rPr lang="es" sz="1400"/>
              <a:t> y electrolitos.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s" sz="1400"/>
              <a:t>Su morfología es </a:t>
            </a:r>
            <a:r>
              <a:rPr lang="es" sz="1400"/>
              <a:t>idéntica</a:t>
            </a:r>
            <a:r>
              <a:rPr lang="es" sz="1400"/>
              <a:t> a los enterocitos del intestino delgado.</a:t>
            </a:r>
          </a:p>
          <a:p>
            <a:pPr indent="-317500" lvl="0" marL="457200">
              <a:spcBef>
                <a:spcPts val="0"/>
              </a:spcBef>
              <a:buSzPct val="100000"/>
            </a:pPr>
            <a:r>
              <a:rPr lang="es" sz="1400"/>
              <a:t>La </a:t>
            </a:r>
            <a:r>
              <a:rPr lang="es" sz="1400"/>
              <a:t>reabsorción</a:t>
            </a:r>
            <a:r>
              <a:rPr lang="es" sz="1400"/>
              <a:t> se debe al sistema de transporte impulsado por ATPasa activada por Na+/ K+ descrito por el Int Delgado.</a:t>
            </a:r>
          </a:p>
          <a:p>
            <a:pPr indent="-317500" lvl="1" marL="914400">
              <a:spcBef>
                <a:spcPts val="0"/>
              </a:spcBef>
              <a:buSzPct val="100000"/>
            </a:pPr>
            <a:r>
              <a:rPr lang="es" sz="1400"/>
              <a:t>Secretan glucocáliz.</a:t>
            </a:r>
          </a:p>
        </p:txBody>
      </p:sp>
      <p:pic>
        <p:nvPicPr>
          <p:cNvPr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850" y="966788"/>
            <a:ext cx="4286250" cy="320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320525"/>
            <a:ext cx="4451700" cy="4657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intestino grueso se encarga de absorber el agua que aún quede en el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quimo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después de haber pasado por el resto del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sistema digestivo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así como de almacenar esta sustancia ya convertida en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/>
              </a:rPr>
              <a:t>excremento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y cuando la acumulación es importante se encarga de expulsarla al exterior por el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6"/>
              </a:rPr>
              <a:t>ano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7">
            <a:alphaModFix/>
          </a:blip>
          <a:srcRect b="0" l="0" r="0" t="6103"/>
          <a:stretch/>
        </p:blipFill>
        <p:spPr>
          <a:xfrm>
            <a:off x="4947475" y="792237"/>
            <a:ext cx="4075800" cy="355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555600"/>
            <a:ext cx="78609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Mecanismos de </a:t>
            </a:r>
            <a:r>
              <a:rPr lang="es"/>
              <a:t>absorción</a:t>
            </a:r>
            <a:r>
              <a:rPr lang="es"/>
              <a:t> 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391375"/>
            <a:ext cx="82566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s" sz="2400"/>
              <a:t>Bomba de sodio (Na+/ K+ ATPasa) en la cara basal de la célula.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s" sz="2400"/>
              <a:t>Canal de Na+ electrogénico (estimulable por aldosteronas) en la cara luminal de la célula.</a:t>
            </a:r>
          </a:p>
          <a:p>
            <a:pPr indent="-381000" lvl="0" marL="457200" rtl="0">
              <a:spcBef>
                <a:spcPts val="0"/>
              </a:spcBef>
              <a:buSzPct val="100000"/>
              <a:buAutoNum type="arabicPeriod"/>
            </a:pPr>
            <a:r>
              <a:rPr lang="es" sz="2400"/>
              <a:t>Uniones estrechas entre las células, no permeables al Na+.</a:t>
            </a:r>
          </a:p>
          <a:p>
            <a:pPr indent="-381000" lvl="0" marL="457200">
              <a:spcBef>
                <a:spcPts val="0"/>
              </a:spcBef>
              <a:buSzPct val="100000"/>
              <a:buAutoNum type="arabicPeriod"/>
            </a:pPr>
            <a:r>
              <a:rPr lang="es" sz="2400"/>
              <a:t>Bomba de ácidos grasos de cadena corta.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50" y="272000"/>
            <a:ext cx="8788325" cy="452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3275" y="140725"/>
            <a:ext cx="2915050" cy="46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198275" y="0"/>
            <a:ext cx="5656800" cy="22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marR="101600" rtl="0" algn="just">
              <a:lnSpc>
                <a:spcPct val="150000"/>
              </a:lnSpc>
              <a:spcBef>
                <a:spcPts val="2000"/>
              </a:spcBef>
              <a:spcAft>
                <a:spcPts val="1600"/>
              </a:spcAft>
              <a:buNone/>
            </a:pPr>
            <a:r>
              <a:rPr b="1" lang="es" sz="2400">
                <a:solidFill>
                  <a:srgbClr val="98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Función de Almacenamiento y putrefacción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2400">
                <a:latin typeface="Comic Sans MS"/>
                <a:ea typeface="Comic Sans MS"/>
                <a:cs typeface="Comic Sans MS"/>
                <a:sym typeface="Comic Sans MS"/>
              </a:rPr>
              <a:t>Las principales funciones del colon humano  consisten en almacenar el contenido intestinal antes de eliminarlo, absorber agua, electrolitos y ácidos biliares y, en menor grado, secretar moco. Las enzimas bacterianas son capaces de degradar proteinas, proteasas y peptonas. 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Shape 370"/>
          <p:cNvPicPr preferRelativeResize="0"/>
          <p:nvPr/>
        </p:nvPicPr>
        <p:blipFill rotWithShape="1">
          <a:blip r:embed="rId3">
            <a:alphaModFix/>
          </a:blip>
          <a:srcRect b="40270" l="39287" r="41149" t="20966"/>
          <a:stretch/>
        </p:blipFill>
        <p:spPr>
          <a:xfrm>
            <a:off x="4953699" y="408225"/>
            <a:ext cx="3996025" cy="445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00" y="234050"/>
            <a:ext cx="3146024" cy="445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type="title"/>
          </p:nvPr>
        </p:nvSpPr>
        <p:spPr>
          <a:xfrm>
            <a:off x="311700" y="391350"/>
            <a:ext cx="51234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FORMACIÓN DE HECES</a:t>
            </a:r>
          </a:p>
        </p:txBody>
      </p:sp>
      <p:sp>
        <p:nvSpPr>
          <p:cNvPr id="377" name="Shape 377"/>
          <p:cNvSpPr txBox="1"/>
          <p:nvPr>
            <p:ph idx="1" type="body"/>
          </p:nvPr>
        </p:nvSpPr>
        <p:spPr>
          <a:xfrm>
            <a:off x="311700" y="1455725"/>
            <a:ext cx="4377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s" sz="2400">
                <a:solidFill>
                  <a:srgbClr val="000000"/>
                </a:solidFill>
              </a:rPr>
              <a:t>Agua y electrolitos del quimo son absorbidos (&gt;100 ml)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s" sz="2400">
                <a:solidFill>
                  <a:srgbClr val="000000"/>
                </a:solidFill>
              </a:rPr>
              <a:t>La mucosa del IG secreta bicarbonato y absorbe cloro</a:t>
            </a:r>
          </a:p>
        </p:txBody>
      </p:sp>
      <p:pic>
        <p:nvPicPr>
          <p:cNvPr id="378" name="Shape 378"/>
          <p:cNvPicPr preferRelativeResize="0"/>
          <p:nvPr/>
        </p:nvPicPr>
        <p:blipFill rotWithShape="1">
          <a:blip r:embed="rId3">
            <a:alphaModFix/>
          </a:blip>
          <a:srcRect b="13813" l="22462" r="21618" t="10828"/>
          <a:stretch/>
        </p:blipFill>
        <p:spPr>
          <a:xfrm>
            <a:off x="4803275" y="1329600"/>
            <a:ext cx="3745899" cy="29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0" y="0"/>
            <a:ext cx="80709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COMPONENTES DE LA </a:t>
            </a:r>
            <a:r>
              <a:rPr lang="es"/>
              <a:t>MATERIA</a:t>
            </a:r>
            <a:r>
              <a:rPr lang="es"/>
              <a:t> FECAL</a:t>
            </a:r>
          </a:p>
        </p:txBody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4793600" y="863550"/>
            <a:ext cx="41640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PESO: 100 y 200gm/día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CONTENIDO: Agua (75%peso) y sólidos (25%)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Celulosa y fibras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Material inorgánico (Ca, PO4)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-Bacterias -Grasa y derivados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COLOR: Café (esterocobilina y urobilina)</a:t>
            </a:r>
          </a:p>
          <a:p>
            <a:pPr indent="-228600" lvl="0" marL="457200" rtl="0">
              <a:spcBef>
                <a:spcPts val="0"/>
              </a:spcBef>
              <a:buClr>
                <a:srgbClr val="333333"/>
              </a:buClr>
              <a:buFont typeface="Arial"/>
              <a:buChar char="-"/>
            </a:pPr>
            <a:r>
              <a:rPr lang="es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OLOR: por productos de la acción bacteriana (indol, escatol, mercaptanos y sulfuro de hidrógeno) 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0" y="725150"/>
            <a:ext cx="4629525" cy="41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/>
          <p:nvPr>
            <p:ph type="title"/>
          </p:nvPr>
        </p:nvSpPr>
        <p:spPr>
          <a:xfrm>
            <a:off x="311700" y="123100"/>
            <a:ext cx="30474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MICROBIOTA</a:t>
            </a:r>
          </a:p>
        </p:txBody>
      </p:sp>
      <p:sp>
        <p:nvSpPr>
          <p:cNvPr id="391" name="Shape 391"/>
          <p:cNvSpPr txBox="1"/>
          <p:nvPr>
            <p:ph idx="1" type="body"/>
          </p:nvPr>
        </p:nvSpPr>
        <p:spPr>
          <a:xfrm>
            <a:off x="241700" y="959150"/>
            <a:ext cx="46803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lang="es" sz="2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Predominio: E. coli, Klebsiella, Enterobacter, Proteus, Lactobacilos y Estreptococos anaerobios, Pseudomonas</a:t>
            </a:r>
          </a:p>
          <a:p>
            <a:pPr indent="-381000" lvl="0" marL="457200" rtl="0">
              <a:spcBef>
                <a:spcPts val="0"/>
              </a:spcBef>
              <a:buClr>
                <a:srgbClr val="333333"/>
              </a:buClr>
              <a:buSzPct val="100000"/>
              <a:buFont typeface="Arial"/>
              <a:buChar char="-"/>
            </a:pPr>
            <a:r>
              <a:rPr lang="es" sz="24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control de la flora depende de la motilidad intestinal, mecanismos inmunológicos y la dieta. 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25" y="320725"/>
            <a:ext cx="3559425" cy="45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Shape 397"/>
          <p:cNvPicPr preferRelativeResize="0"/>
          <p:nvPr/>
        </p:nvPicPr>
        <p:blipFill rotWithShape="1">
          <a:blip r:embed="rId3">
            <a:alphaModFix/>
          </a:blip>
          <a:srcRect b="34455" l="34141" r="34418" t="20468"/>
          <a:stretch/>
        </p:blipFill>
        <p:spPr>
          <a:xfrm>
            <a:off x="3557300" y="390725"/>
            <a:ext cx="5411751" cy="43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252500" cy="46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Shape 403"/>
          <p:cNvPicPr preferRelativeResize="0"/>
          <p:nvPr/>
        </p:nvPicPr>
        <p:blipFill rotWithShape="1">
          <a:blip r:embed="rId3">
            <a:alphaModFix/>
          </a:blip>
          <a:srcRect b="34213" l="33467" r="34052" t="25775"/>
          <a:stretch/>
        </p:blipFill>
        <p:spPr>
          <a:xfrm>
            <a:off x="292275" y="244925"/>
            <a:ext cx="4816226" cy="456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450" y="291575"/>
            <a:ext cx="3696476" cy="4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2214450" y="111425"/>
            <a:ext cx="47151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GASES INTESTINALES</a:t>
            </a:r>
          </a:p>
        </p:txBody>
      </p:sp>
      <p:pic>
        <p:nvPicPr>
          <p:cNvPr id="410" name="Shape 410"/>
          <p:cNvPicPr preferRelativeResize="0"/>
          <p:nvPr/>
        </p:nvPicPr>
        <p:blipFill rotWithShape="1">
          <a:blip r:embed="rId3">
            <a:alphaModFix/>
          </a:blip>
          <a:srcRect b="26920" l="60580" r="33799" t="34959"/>
          <a:stretch/>
        </p:blipFill>
        <p:spPr>
          <a:xfrm>
            <a:off x="6929550" y="878525"/>
            <a:ext cx="1071449" cy="40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Shape 411"/>
          <p:cNvSpPr txBox="1"/>
          <p:nvPr/>
        </p:nvSpPr>
        <p:spPr>
          <a:xfrm>
            <a:off x="93300" y="664800"/>
            <a:ext cx="65781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Expulsamos 200 a 2000 ml de gas al día (N, H CO2, CH4)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Aerofagia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Fermentación de hidratos de carbono por bacterias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Neutralización de ácidos grasos (gas intraluminal)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14 ventosidades al día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Llegada de comidas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Acción gastroileal y gastrocólica que incrementan la propulsión de gas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Font typeface="Comic Sans MS"/>
              <a:buChar char="-"/>
            </a:pPr>
            <a:r>
              <a:rPr lang="es" sz="1800">
                <a:latin typeface="Comic Sans MS"/>
                <a:ea typeface="Comic Sans MS"/>
                <a:cs typeface="Comic Sans MS"/>
                <a:sym typeface="Comic Sans MS"/>
              </a:rPr>
              <a:t>Carbohidratos no absorbibles aumentan la fermentación del colon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Funciones que realiza.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>
            <p:ph type="title"/>
          </p:nvPr>
        </p:nvSpPr>
        <p:spPr>
          <a:xfrm>
            <a:off x="206725" y="169750"/>
            <a:ext cx="48900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MOTILIDAD COLONICA</a:t>
            </a:r>
          </a:p>
        </p:txBody>
      </p:sp>
      <p:sp>
        <p:nvSpPr>
          <p:cNvPr id="417" name="Shape 417"/>
          <p:cNvSpPr txBox="1"/>
          <p:nvPr>
            <p:ph idx="1" type="body"/>
          </p:nvPr>
        </p:nvSpPr>
        <p:spPr>
          <a:xfrm>
            <a:off x="130825" y="989200"/>
            <a:ext cx="50418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 algn="just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s" sz="2400">
                <a:solidFill>
                  <a:srgbClr val="000000"/>
                </a:solidFill>
              </a:rPr>
              <a:t>E</a:t>
            </a:r>
            <a:r>
              <a:rPr lang="es" sz="2400">
                <a:solidFill>
                  <a:srgbClr val="000000"/>
                </a:solidFill>
              </a:rPr>
              <a:t>s la que regula el contacto de los residuos con la flora bacteriana y, porque es la encargada de almacenar las heces</a:t>
            </a:r>
          </a:p>
          <a:p>
            <a:pPr indent="-381000" lvl="0" marL="457200" algn="just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s" sz="2400">
                <a:solidFill>
                  <a:srgbClr val="000000"/>
                </a:solidFill>
              </a:rPr>
              <a:t>Regular de forma adecuada la expulsión de las heces de forma que no se entorpezca la actividad normal.</a:t>
            </a:r>
          </a:p>
          <a:p>
            <a:pPr lvl="0" algn="just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8" name="Shape 418"/>
          <p:cNvPicPr preferRelativeResize="0"/>
          <p:nvPr/>
        </p:nvPicPr>
        <p:blipFill rotWithShape="1">
          <a:blip r:embed="rId3">
            <a:alphaModFix/>
          </a:blip>
          <a:srcRect b="5315" l="7684" r="39424" t="1756"/>
          <a:stretch/>
        </p:blipFill>
        <p:spPr>
          <a:xfrm>
            <a:off x="5668350" y="431537"/>
            <a:ext cx="3244900" cy="42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/>
          <p:nvPr>
            <p:ph type="title"/>
          </p:nvPr>
        </p:nvSpPr>
        <p:spPr>
          <a:xfrm>
            <a:off x="85950" y="123100"/>
            <a:ext cx="89721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MOVIMIENTOS DE PROGRESIÓN COLONICA</a:t>
            </a:r>
          </a:p>
        </p:txBody>
      </p:sp>
      <p:pic>
        <p:nvPicPr>
          <p:cNvPr id="424" name="Shape 4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150" y="1111550"/>
            <a:ext cx="2604825" cy="350483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/>
          <p:nvPr/>
        </p:nvSpPr>
        <p:spPr>
          <a:xfrm>
            <a:off x="595600" y="549150"/>
            <a:ext cx="5317800" cy="48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400"/>
              <a:t>Segmentarios: </a:t>
            </a:r>
            <a:r>
              <a:rPr lang="es" sz="2400"/>
              <a:t>Mezclan el contenido y facilitan la absorción (80- 120 ml de 1.5 L), dividen el colon en haustras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2400">
                <a:highlight>
                  <a:srgbClr val="FFFFFF"/>
                </a:highlight>
              </a:rPr>
              <a:t>Peristalticos:</a:t>
            </a:r>
            <a:r>
              <a:rPr lang="es" sz="2400">
                <a:highlight>
                  <a:srgbClr val="FFFFFF"/>
                </a:highlight>
              </a:rPr>
              <a:t> Avance de contenido de dirección caudal  V= 5cm/ s ya que el mov. retrogrado tiende a retrasarlo).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type="title"/>
          </p:nvPr>
        </p:nvSpPr>
        <p:spPr>
          <a:xfrm>
            <a:off x="101750" y="99775"/>
            <a:ext cx="42720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REFLEJOS EN MASA</a:t>
            </a:r>
          </a:p>
        </p:txBody>
      </p:sp>
      <p:pic>
        <p:nvPicPr>
          <p:cNvPr id="431" name="Shape 431"/>
          <p:cNvPicPr preferRelativeResize="0"/>
          <p:nvPr/>
        </p:nvPicPr>
        <p:blipFill rotWithShape="1">
          <a:blip r:embed="rId3">
            <a:alphaModFix/>
          </a:blip>
          <a:srcRect b="11060" l="0" r="0" t="19248"/>
          <a:stretch/>
        </p:blipFill>
        <p:spPr>
          <a:xfrm>
            <a:off x="101750" y="725875"/>
            <a:ext cx="3666575" cy="413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Shape 432"/>
          <p:cNvSpPr txBox="1"/>
          <p:nvPr/>
        </p:nvSpPr>
        <p:spPr>
          <a:xfrm>
            <a:off x="4840250" y="189900"/>
            <a:ext cx="4117200" cy="47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highlight>
                  <a:srgbClr val="FFFFFF"/>
                </a:highlight>
              </a:rPr>
              <a:t>Ondas lentas: </a:t>
            </a:r>
            <a:r>
              <a:rPr lang="es" sz="1800">
                <a:highlight>
                  <a:srgbClr val="FFFFFF"/>
                </a:highlight>
              </a:rPr>
              <a:t>La frecuencia aumenta a lo largo del colon ( 2 min./ valvula ileocecal y 6 min. sigmoides)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1800">
                <a:highlight>
                  <a:srgbClr val="FFFFFF"/>
                </a:highlight>
              </a:rPr>
              <a:t>Movimientos en masa: </a:t>
            </a:r>
            <a:r>
              <a:rPr lang="es" sz="1800">
                <a:highlight>
                  <a:srgbClr val="FFFFFF"/>
                </a:highlight>
              </a:rPr>
              <a:t>El contenido de una porción a otra,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highlight>
                  <a:srgbClr val="FFFFFF"/>
                </a:highlight>
              </a:rPr>
              <a:t>1.- Contracción de un sitio distendido 2.- Se contraen unos 20 cm del intestino por debajo de este punto desplazando el contenido de un punto a otro.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Señales que Regulan la </a:t>
            </a:r>
            <a:r>
              <a:rPr lang="es"/>
              <a:t>función</a:t>
            </a:r>
            <a:r>
              <a:rPr lang="es"/>
              <a:t> del colon</a:t>
            </a:r>
          </a:p>
        </p:txBody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buNone/>
            </a:pPr>
            <a:r>
              <a:rPr lang="es" sz="3000"/>
              <a:t>Sistema Nervioso Entérico</a:t>
            </a:r>
            <a:br>
              <a:rPr lang="es" sz="3000"/>
            </a:br>
            <a:br>
              <a:rPr lang="es" sz="3000"/>
            </a:br>
            <a:r>
              <a:rPr lang="es" sz="3000"/>
              <a:t>Media los reflejos locales -&gt; Distensión de las paredes del intestino. -_-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Paso del bolo de materia Fecal</a:t>
            </a:r>
          </a:p>
        </p:txBody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000"/>
              <a:t>Estimula la secreción de iones Cl y de líquido </a:t>
            </a:r>
            <a:br>
              <a:rPr lang="es" sz="3000"/>
            </a:br>
            <a:br>
              <a:rPr lang="es" sz="3000"/>
            </a:br>
            <a:r>
              <a:rPr lang="es" sz="3000"/>
              <a:t>Esta secreción a su vez es controlada por la hormona 5-hidroxitriptamina.</a:t>
            </a:r>
            <a:br>
              <a:rPr lang="es" sz="3000"/>
            </a:br>
            <a:r>
              <a:rPr lang="es" sz="3000"/>
              <a:t>Esta a su vez es controlada por células enteroendocrinas y por la Acetilcolina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Participación</a:t>
            </a:r>
            <a:r>
              <a:rPr lang="es"/>
              <a:t>  del Reflejo </a:t>
            </a:r>
            <a:r>
              <a:rPr lang="es"/>
              <a:t>Gastrocólico</a:t>
            </a:r>
          </a:p>
        </p:txBody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600"/>
              <a:t>La distensión de las paredes del estómago genera un aumento en motilidad cólica. </a:t>
            </a:r>
            <a:br>
              <a:rPr lang="es" sz="2600"/>
            </a:br>
            <a:br>
              <a:rPr lang="es" sz="2600"/>
            </a:br>
            <a:r>
              <a:rPr lang="es" sz="2600"/>
              <a:t>Hay movimiento de materia fecal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Reflejo ortocolico matutino</a:t>
            </a:r>
          </a:p>
        </p:txBody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br>
              <a:rPr lang="es"/>
            </a:br>
            <a:r>
              <a:rPr lang="es" sz="2600"/>
              <a:t>Muchas Personas al despertarse, sienten la necesidad de “Ir al baño”.</a:t>
            </a:r>
            <a:br>
              <a:rPr lang="es" sz="2600"/>
            </a:br>
            <a:br>
              <a:rPr lang="es" sz="2600"/>
            </a:br>
            <a:r>
              <a:rPr lang="es" sz="2600"/>
              <a:t>Esto se debe a un reflejo ortocolico generado desde centros superiores que se relacionan con otros reflejos.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Células</a:t>
            </a:r>
            <a:r>
              <a:rPr lang="es"/>
              <a:t> Bioactivas en </a:t>
            </a:r>
            <a:r>
              <a:rPr lang="es"/>
              <a:t>Colon</a:t>
            </a:r>
          </a:p>
        </p:txBody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Células enterocromafines -&gt; 5HT</a:t>
            </a:r>
            <a:br>
              <a:rPr lang="es" sz="3600"/>
            </a:br>
            <a:br>
              <a:rPr lang="es" sz="3600"/>
            </a:br>
            <a:r>
              <a:rPr lang="es" sz="3600"/>
              <a:t>Células sintetizadoras de péptido YY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PÉPTIDO</a:t>
            </a:r>
            <a:r>
              <a:rPr lang="es"/>
              <a:t> YY - Freno Ileal</a:t>
            </a:r>
          </a:p>
        </p:txBody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Sintetizado en células enteroendocrinas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Íleon Terminal y colon</a:t>
            </a:r>
          </a:p>
          <a:p>
            <a:pPr indent="-381000" lvl="0" marL="457200" rtl="0">
              <a:spcBef>
                <a:spcPts val="0"/>
              </a:spcBef>
              <a:buClr>
                <a:schemeClr val="dk1"/>
              </a:buClr>
              <a:buSzPct val="100000"/>
            </a:pPr>
            <a:r>
              <a:rPr b="1" lang="es" sz="2400">
                <a:solidFill>
                  <a:schemeClr val="dk1"/>
                </a:solidFill>
              </a:rPr>
              <a:t>Se libera en respuesta a los lipidos en la luz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s" sz="2400">
                <a:solidFill>
                  <a:srgbClr val="000000"/>
                </a:solidFill>
              </a:rPr>
              <a:t>Disminuye el vaciamiento gástrico y la motilidad intestinal</a:t>
            </a:r>
          </a:p>
          <a:p>
            <a:pPr indent="-381000" lvl="0" marL="4572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s" sz="2400">
                <a:solidFill>
                  <a:srgbClr val="000000"/>
                </a:solidFill>
              </a:rPr>
              <a:t>Disminuye secreción de líquidos</a:t>
            </a:r>
          </a:p>
          <a:p>
            <a:pPr lvl="0">
              <a:spcBef>
                <a:spcPts val="0"/>
              </a:spcBef>
              <a:buNone/>
            </a:pPr>
            <a:r>
              <a:rPr b="1" lang="es" sz="2400">
                <a:solidFill>
                  <a:srgbClr val="6AA84F"/>
                </a:solidFill>
              </a:rPr>
              <a:t>Proporciona más tiempo para que los alimentos sean mejor absorbidos. En especial las grasas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Defecacion </a:t>
            </a:r>
          </a:p>
        </p:txBody>
      </p:sp>
      <p:sp>
        <p:nvSpPr>
          <p:cNvPr id="474" name="Shape 4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 sz="3600"/>
              <a:t>Fase final de las funciones del tracto digestivo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83225"/>
            <a:ext cx="4251000" cy="476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intestino grueso se limita a absorber los minerales, el agua y las vitaminas (K y B12) que son liberadas por las bacterias que habitan en el colon. Aquí se libera Metano en forma Gaseosa cuando convierte el almidón y sus derivados en glucosa para ser absorbida. Gran parte del metano gaseoso es absorbido en forma de cadenas de ácidos grasos o expulsados en flatulencias por el recto y ano. También compacta las heces, y almacena la materia fecal en el recto hasta que es expulsada a través del ano.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00" y="183225"/>
            <a:ext cx="3430400" cy="22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 rotWithShape="1">
          <a:blip r:embed="rId4">
            <a:alphaModFix/>
          </a:blip>
          <a:srcRect b="0" l="50428" r="25892" t="0"/>
          <a:stretch/>
        </p:blipFill>
        <p:spPr>
          <a:xfrm>
            <a:off x="5670649" y="2660625"/>
            <a:ext cx="2165124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Composición</a:t>
            </a:r>
            <a:r>
              <a:rPr lang="es"/>
              <a:t> de la materia fecal</a:t>
            </a:r>
          </a:p>
        </p:txBody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Bacterias Vivas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Restos de bacterias muertas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Células epiteliales descamadas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Metabolitos biliares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Agua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s" sz="2400"/>
              <a:t>Una pequeña cantidad de nutrientes utiles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Anomalía</a:t>
            </a:r>
            <a:r>
              <a:rPr lang="es"/>
              <a:t> - Esteatorrea</a:t>
            </a:r>
          </a:p>
        </p:txBody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/>
              <a:t>Presencia de nutrientes esenciales, en especial lípidos, en la materia fecal. Indica mala absorción o digestión.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Partes implicadas - </a:t>
            </a:r>
            <a:r>
              <a:rPr lang="es"/>
              <a:t>Acción</a:t>
            </a:r>
            <a:r>
              <a:rPr lang="es"/>
              <a:t> coordinada</a:t>
            </a:r>
          </a:p>
        </p:txBody>
      </p:sp>
      <p:sp>
        <p:nvSpPr>
          <p:cNvPr id="492" name="Shape 4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Capas musculares lisas y estriadas en el recto y en el ano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Músculos del suelo de la pelvis</a:t>
            </a:r>
          </a:p>
          <a:p>
            <a:pPr indent="-381000" lvl="0" marL="457200">
              <a:spcBef>
                <a:spcPts val="0"/>
              </a:spcBef>
              <a:buSzPct val="100000"/>
            </a:pPr>
            <a:r>
              <a:rPr lang="es" sz="2400"/>
              <a:t>Esfínteres anales Interno y Externo</a:t>
            </a:r>
            <a:br>
              <a:rPr lang="es" sz="2400"/>
            </a:br>
            <a:br>
              <a:rPr lang="es" sz="2400"/>
            </a:br>
            <a:r>
              <a:rPr b="1" lang="es" sz="2400">
                <a:solidFill>
                  <a:srgbClr val="FF0000"/>
                </a:solidFill>
              </a:rPr>
              <a:t>El llenado del recto produce relajación de los esfínteres</a:t>
            </a:r>
            <a:br>
              <a:rPr b="1" lang="es" sz="2400">
                <a:solidFill>
                  <a:srgbClr val="FF0000"/>
                </a:solidFill>
              </a:rPr>
            </a:br>
            <a:r>
              <a:rPr b="1" lang="es" sz="2400">
                <a:solidFill>
                  <a:srgbClr val="FF0000"/>
                </a:solidFill>
              </a:rPr>
              <a:t>(Estimulado por </a:t>
            </a:r>
            <a:r>
              <a:rPr b="1" lang="es" sz="2400">
                <a:solidFill>
                  <a:srgbClr val="38761D"/>
                </a:solidFill>
              </a:rPr>
              <a:t>péptidos intestinales vasoactivos, NO</a:t>
            </a:r>
            <a:r>
              <a:rPr b="1" lang="es" sz="2400">
                <a:solidFill>
                  <a:srgbClr val="FF0000"/>
                </a:solidFill>
              </a:rPr>
              <a:t>)</a:t>
            </a:r>
            <a:br>
              <a:rPr b="1" lang="es" sz="2400">
                <a:solidFill>
                  <a:srgbClr val="FF0000"/>
                </a:solidFill>
              </a:rPr>
            </a:b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Adopción</a:t>
            </a:r>
            <a:r>
              <a:rPr lang="es"/>
              <a:t> de una </a:t>
            </a:r>
            <a:r>
              <a:rPr lang="es"/>
              <a:t>posición</a:t>
            </a:r>
          </a:p>
        </p:txBody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400"/>
              <a:t>El estar sentado o en cuclillas la orientación del intestino y el recto. Haciendo más directa la salida de la materia fecal. </a:t>
            </a:r>
          </a:p>
          <a:p>
            <a:pPr lvl="0">
              <a:spcBef>
                <a:spcPts val="0"/>
              </a:spcBef>
              <a:buNone/>
            </a:pPr>
            <a:br>
              <a:rPr lang="es" sz="2400"/>
            </a:br>
            <a:r>
              <a:rPr lang="es" sz="2400"/>
              <a:t>Tras las relajacion del esfinter externo, una serie de movimientos desplazadores es iniciada en el recto. Lo que conlleva a la salida de la materia fecal.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Otros </a:t>
            </a:r>
            <a:r>
              <a:rPr lang="es"/>
              <a:t>estímulos</a:t>
            </a:r>
            <a:r>
              <a:rPr lang="es"/>
              <a:t> y estructuras colaboradoras</a:t>
            </a:r>
          </a:p>
        </p:txBody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 sz="2600"/>
              <a:t>Contracciones de músculos que aumenta la presión abdominal como el </a:t>
            </a:r>
            <a:r>
              <a:rPr b="1" lang="es" sz="2600">
                <a:solidFill>
                  <a:srgbClr val="6AA84F"/>
                </a:solidFill>
              </a:rPr>
              <a:t>diafragma</a:t>
            </a:r>
            <a:r>
              <a:rPr lang="es" sz="2600"/>
              <a:t>. </a:t>
            </a:r>
            <a:br>
              <a:rPr lang="es" sz="2600"/>
            </a:br>
            <a:br>
              <a:rPr lang="es" sz="2600"/>
            </a:br>
            <a:br>
              <a:rPr lang="es" sz="2600"/>
            </a:b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Incontinencia - Fallas</a:t>
            </a:r>
          </a:p>
        </p:txBody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Esfínteres anales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Músculo puborrectal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s" sz="2400"/>
              <a:t>Terminaciones Nerviosas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 sz="2400">
                <a:solidFill>
                  <a:srgbClr val="CC0000"/>
                </a:solidFill>
              </a:rPr>
              <a:t>Traumatismos - Lesiones Quirúrgicas - Obstétricas - Enfermedad neuropáticas(Diabetes avanzada)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Enfermedades Infecciosas Causadas por Bacterias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5300" y="1572600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Enfermedad de Crohn</a:t>
            </a:r>
          </a:p>
        </p:txBody>
      </p:sp>
      <p:pic>
        <p:nvPicPr>
          <p:cNvPr id="522" name="Shape 5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75" y="1117350"/>
            <a:ext cx="4640025" cy="34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Diverticulos  - Diverticulosis - Diverticulitis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28" name="Shape 5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875" y="1152475"/>
            <a:ext cx="3060625" cy="30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Polipos en el Colon</a:t>
            </a:r>
          </a:p>
        </p:txBody>
      </p:sp>
      <p:pic>
        <p:nvPicPr>
          <p:cNvPr id="534" name="Shape 5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825" y="1129575"/>
            <a:ext cx="5524500" cy="325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Aspectos A</a:t>
            </a:r>
            <a:r>
              <a:rPr lang="es"/>
              <a:t>natómicos.</a:t>
            </a:r>
            <a:r>
              <a:rPr lang="es"/>
              <a:t>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Isquemia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Mesenterica</a:t>
            </a:r>
          </a:p>
        </p:txBody>
      </p:sp>
      <p:pic>
        <p:nvPicPr>
          <p:cNvPr id="540" name="Shape 5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2375" y="52475"/>
            <a:ext cx="5053150" cy="50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Cáncer</a:t>
            </a:r>
            <a:r>
              <a:rPr lang="es"/>
              <a:t> de Colon</a:t>
            </a:r>
          </a:p>
        </p:txBody>
      </p:sp>
      <p:pic>
        <p:nvPicPr>
          <p:cNvPr id="546" name="Shape 5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6" y="1017450"/>
            <a:ext cx="5896920" cy="39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 resumen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000"/>
              <a:t>La defecación implica la relajación involuntaria y voluntaria de las estructuras musculares que rodean el ano y la participación de las vías reflejas que controlan estas estructuras.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Bibliografía</a:t>
            </a:r>
          </a:p>
        </p:txBody>
      </p:sp>
      <p:sp>
        <p:nvSpPr>
          <p:cNvPr id="558" name="Shape 5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Fisiopatología</a:t>
            </a:r>
            <a:r>
              <a:rPr lang="es"/>
              <a:t> </a:t>
            </a:r>
            <a:r>
              <a:rPr lang="es"/>
              <a:t>Médica</a:t>
            </a:r>
            <a:r>
              <a:rPr lang="es"/>
              <a:t> con </a:t>
            </a:r>
            <a:r>
              <a:rPr lang="es"/>
              <a:t>introducción</a:t>
            </a:r>
            <a:r>
              <a:rPr lang="es"/>
              <a:t> a la medicina </a:t>
            </a:r>
            <a:r>
              <a:rPr lang="es"/>
              <a:t>clínica</a:t>
            </a:r>
            <a:r>
              <a:rPr lang="es"/>
              <a:t>- </a:t>
            </a:r>
            <a:r>
              <a:rPr lang="es"/>
              <a:t>Stephen</a:t>
            </a:r>
            <a:r>
              <a:rPr lang="es"/>
              <a:t> McphEE 5a </a:t>
            </a:r>
            <a:r>
              <a:rPr lang="es"/>
              <a:t>edición</a:t>
            </a:r>
            <a:r>
              <a:rPr lang="es"/>
              <a:t> 2007 - Manual Moderno. 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Fisiología</a:t>
            </a:r>
            <a:r>
              <a:rPr lang="es"/>
              <a:t> Humana - Ganong - 23a </a:t>
            </a:r>
            <a:r>
              <a:rPr lang="es"/>
              <a:t>edición</a:t>
            </a:r>
            <a:r>
              <a:rPr lang="es"/>
              <a:t> - 2010 - McGrawHill</a:t>
            </a:r>
            <a:br>
              <a:rPr lang="es"/>
            </a:br>
            <a:br>
              <a:rPr lang="es"/>
            </a:br>
            <a:r>
              <a:rPr lang="es"/>
              <a:t>Histología</a:t>
            </a:r>
            <a:r>
              <a:rPr lang="es"/>
              <a:t> - Texto y atlas con </a:t>
            </a:r>
            <a:r>
              <a:rPr lang="es"/>
              <a:t>Biología</a:t>
            </a:r>
            <a:r>
              <a:rPr lang="es"/>
              <a:t> Celular y Molecular - Ross Pawlina - 6a </a:t>
            </a:r>
            <a:r>
              <a:rPr lang="es"/>
              <a:t>edición</a:t>
            </a:r>
            <a:r>
              <a:rPr lang="es"/>
              <a:t> 2012 - </a:t>
            </a:r>
            <a:r>
              <a:rPr lang="es"/>
              <a:t>Médica</a:t>
            </a:r>
            <a:r>
              <a:rPr lang="es"/>
              <a:t> Panamericana.</a:t>
            </a:r>
          </a:p>
          <a:p>
            <a:pPr lvl="0">
              <a:spcBef>
                <a:spcPts val="0"/>
              </a:spcBef>
              <a:buNone/>
            </a:pPr>
            <a:r>
              <a:rPr lang="es"/>
              <a:t>Principios de Anatomia y Fisiologia - Tortora Derrickson - 13a </a:t>
            </a:r>
            <a:r>
              <a:rPr lang="es"/>
              <a:t>edición</a:t>
            </a:r>
            <a:r>
              <a:rPr lang="es"/>
              <a:t> - 2013 - </a:t>
            </a:r>
            <a:r>
              <a:rPr lang="es"/>
              <a:t>Médica</a:t>
            </a:r>
            <a:r>
              <a:rPr lang="es"/>
              <a:t> Panamericana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Ciego 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4282800" cy="3616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Primera porción del intestino grueso. 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Recubierto por peritoneo, sin mesenterio.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Situado en la fosa Iliaca Derecha.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Mide aproximadamente 6 cms de longitud y ancho </a:t>
            </a:r>
          </a:p>
          <a:p>
            <a:pPr indent="-2286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Forma de embudo con base superior </a:t>
            </a:r>
          </a:p>
          <a:p>
            <a:pPr indent="-228600" lvl="0" marL="457200" rtl="0" algn="just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 conecta con el íleon a través del esfínter ileocecal.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0" l="47240" r="0" t="0"/>
          <a:stretch/>
        </p:blipFill>
        <p:spPr>
          <a:xfrm>
            <a:off x="4549500" y="890500"/>
            <a:ext cx="4282801" cy="3362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